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AN Angleton" charset="1" panose="00000000000000000000"/>
      <p:regular r:id="rId20"/>
    </p:embeddedFont>
    <p:embeddedFont>
      <p:font typeface="Gotham" charset="1" panose="000000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" charset="1" panose="00000500000000000000"/>
      <p:regular r:id="rId23"/>
    </p:embeddedFont>
    <p:embeddedFont>
      <p:font typeface="Gotham Bold" charset="1" panose="00000000000000000000"/>
      <p:regular r:id="rId24"/>
    </p:embeddedFont>
    <p:embeddedFont>
      <p:font typeface="Open Sa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png" Type="http://schemas.openxmlformats.org/officeDocument/2006/relationships/image"/><Relationship Id="rId7" Target="../media/image25.jpeg" Type="http://schemas.openxmlformats.org/officeDocument/2006/relationships/image"/><Relationship Id="rId8" Target="../media/image26.png" Type="http://schemas.openxmlformats.org/officeDocument/2006/relationships/image"/><Relationship Id="rId9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0" y="6028760"/>
            <a:ext cx="8504262" cy="5673557"/>
          </a:xfrm>
          <a:custGeom>
            <a:avLst/>
            <a:gdLst/>
            <a:ahLst/>
            <a:cxnLst/>
            <a:rect r="r" b="b" t="t" l="l"/>
            <a:pathLst>
              <a:path h="5673557" w="8504262">
                <a:moveTo>
                  <a:pt x="0" y="0"/>
                </a:moveTo>
                <a:lnTo>
                  <a:pt x="8504262" y="0"/>
                </a:lnTo>
                <a:lnTo>
                  <a:pt x="8504262" y="5673558"/>
                </a:lnTo>
                <a:lnTo>
                  <a:pt x="0" y="5673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453" y="571280"/>
            <a:ext cx="17575095" cy="7084739"/>
          </a:xfrm>
          <a:custGeom>
            <a:avLst/>
            <a:gdLst/>
            <a:ahLst/>
            <a:cxnLst/>
            <a:rect r="r" b="b" t="t" l="l"/>
            <a:pathLst>
              <a:path h="7084739" w="17575095">
                <a:moveTo>
                  <a:pt x="0" y="0"/>
                </a:moveTo>
                <a:lnTo>
                  <a:pt x="17575094" y="0"/>
                </a:lnTo>
                <a:lnTo>
                  <a:pt x="17575094" y="7084740"/>
                </a:lnTo>
                <a:lnTo>
                  <a:pt x="0" y="708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30697"/>
            <a:ext cx="1619223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89">
                <a:solidFill>
                  <a:srgbClr val="FFFAFA"/>
                </a:solidFill>
                <a:latin typeface="TAN Angleton"/>
                <a:ea typeface="TAN Angleton"/>
                <a:cs typeface="TAN Angleton"/>
                <a:sym typeface="TAN Angleton"/>
              </a:rPr>
              <a:t>WHI</a:t>
            </a:r>
            <a:r>
              <a:rPr lang="en-US" sz="9999" spc="89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S{</a:t>
            </a:r>
            <a:r>
              <a:rPr lang="en-US" sz="9999" spc="89">
                <a:solidFill>
                  <a:srgbClr val="FFFAFA"/>
                </a:solidFill>
                <a:latin typeface="TAN Angleton"/>
                <a:ea typeface="TAN Angleton"/>
                <a:cs typeface="TAN Angleton"/>
                <a:sym typeface="TAN Angleton"/>
              </a:rPr>
              <a:t>KEY</a:t>
            </a:r>
            <a:r>
              <a:rPr lang="en-US" sz="9999" spc="89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3507" y="6027208"/>
            <a:ext cx="1472098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28">
                <a:solidFill>
                  <a:srgbClr val="8D958D"/>
                </a:solidFill>
                <a:latin typeface="Gotham"/>
                <a:ea typeface="Gotham"/>
                <a:cs typeface="Gotham"/>
                <a:sym typeface="Gotham"/>
              </a:rPr>
              <a:t>MONITORA</a:t>
            </a:r>
            <a:r>
              <a:rPr lang="en-US" sz="3200" spc="128">
                <a:solidFill>
                  <a:srgbClr val="8D958D"/>
                </a:solidFill>
                <a:latin typeface="Gotham"/>
                <a:ea typeface="Gotham"/>
                <a:cs typeface="Gotham"/>
                <a:sym typeface="Gotham"/>
              </a:rPr>
              <a:t>MENTO DE TEMPERATURA E UMIDADE NO</a:t>
            </a:r>
          </a:p>
          <a:p>
            <a:pPr algn="ctr">
              <a:lnSpc>
                <a:spcPts val="4480"/>
              </a:lnSpc>
            </a:pPr>
            <a:r>
              <a:rPr lang="en-US" sz="3200" spc="128">
                <a:solidFill>
                  <a:srgbClr val="8D958D"/>
                </a:solidFill>
                <a:latin typeface="Gotham"/>
                <a:ea typeface="Gotham"/>
                <a:cs typeface="Gotham"/>
                <a:sym typeface="Gotham"/>
              </a:rPr>
              <a:t>PROCESSO DE MATURAÇÃO PARA DESTILARIAS DE WHISKY.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32900" y="8588044"/>
            <a:ext cx="544371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8D958D"/>
                </a:solidFill>
                <a:latin typeface="Gotham"/>
                <a:ea typeface="Gotham"/>
                <a:cs typeface="Gotham"/>
                <a:sym typeface="Gotham"/>
              </a:rPr>
              <a:t>APRESENTADO POR GRUPO 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588044"/>
            <a:ext cx="544371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8D958D"/>
                </a:solidFill>
                <a:latin typeface="Gotham"/>
                <a:ea typeface="Gotham"/>
                <a:cs typeface="Gotham"/>
                <a:sym typeface="Gotham"/>
              </a:rPr>
              <a:t>SETEMBRO, 2025.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45362"/>
            <a:ext cx="17098529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TABELAS NO MYSQL: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57138"/>
            <a:ext cx="762175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EMPRESA</a:t>
            </a:r>
          </a:p>
        </p:txBody>
      </p:sp>
      <p:sp>
        <p:nvSpPr>
          <p:cNvPr name="AutoShape 4" id="4"/>
          <p:cNvSpPr/>
          <p:nvPr/>
        </p:nvSpPr>
        <p:spPr>
          <a:xfrm>
            <a:off x="1175367" y="5434353"/>
            <a:ext cx="7475090" cy="0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75367" y="7669936"/>
            <a:ext cx="7475090" cy="0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6672603"/>
            <a:ext cx="762175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MONITORAMENTO DA 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TEMPERATURA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02449" y="9625198"/>
            <a:ext cx="1874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WHIS{KEY}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55531" y="4857138"/>
            <a:ext cx="721022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USUÁRIO</a:t>
            </a:r>
          </a:p>
        </p:txBody>
      </p:sp>
      <p:sp>
        <p:nvSpPr>
          <p:cNvPr name="AutoShape 9" id="9"/>
          <p:cNvSpPr/>
          <p:nvPr/>
        </p:nvSpPr>
        <p:spPr>
          <a:xfrm>
            <a:off x="9694279" y="5434353"/>
            <a:ext cx="7071479" cy="0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9694279" y="7669936"/>
            <a:ext cx="7071479" cy="0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555531" y="6672603"/>
            <a:ext cx="721022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MONITORAMENTO DA 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UMIDADE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028700" y="1028700"/>
            <a:ext cx="4429056" cy="9525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6167"/>
            <a:ext cx="1874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WHIS{KEY}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2651760" y="1258570"/>
            <a:ext cx="6939850" cy="19050"/>
          </a:xfrm>
          <a:prstGeom prst="line">
            <a:avLst/>
          </a:prstGeom>
          <a:ln cap="flat" w="19050">
            <a:solidFill>
              <a:srgbClr val="6F91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17216" y="5390791"/>
            <a:ext cx="9164696" cy="3564661"/>
          </a:xfrm>
          <a:custGeom>
            <a:avLst/>
            <a:gdLst/>
            <a:ahLst/>
            <a:cxnLst/>
            <a:rect r="r" b="b" t="t" l="l"/>
            <a:pathLst>
              <a:path h="3564661" w="9164696">
                <a:moveTo>
                  <a:pt x="0" y="0"/>
                </a:moveTo>
                <a:lnTo>
                  <a:pt x="9164696" y="0"/>
                </a:lnTo>
                <a:lnTo>
                  <a:pt x="9164696" y="3564661"/>
                </a:lnTo>
                <a:lnTo>
                  <a:pt x="0" y="356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14" t="-4019" r="-1042" b="-8931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597408" y="5822083"/>
            <a:ext cx="1646324" cy="783741"/>
            <a:chOff x="0" y="0"/>
            <a:chExt cx="2195099" cy="104498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95099" cy="1044988"/>
              <a:chOff x="0" y="0"/>
              <a:chExt cx="423913" cy="2018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3913" cy="201806"/>
              </a:xfrm>
              <a:custGeom>
                <a:avLst/>
                <a:gdLst/>
                <a:ahLst/>
                <a:cxnLst/>
                <a:rect r="r" b="b" t="t" l="l"/>
                <a:pathLst>
                  <a:path h="201806" w="423913">
                    <a:moveTo>
                      <a:pt x="0" y="0"/>
                    </a:moveTo>
                    <a:lnTo>
                      <a:pt x="423913" y="0"/>
                    </a:lnTo>
                    <a:lnTo>
                      <a:pt x="423913" y="201806"/>
                    </a:lnTo>
                    <a:lnTo>
                      <a:pt x="0" y="201806"/>
                    </a:lnTo>
                    <a:close/>
                  </a:path>
                </a:pathLst>
              </a:custGeom>
              <a:solidFill>
                <a:srgbClr val="1C311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23913" cy="2399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58403" y="339770"/>
              <a:ext cx="1278292" cy="3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4"/>
                </a:lnSpc>
                <a:spcBef>
                  <a:spcPct val="0"/>
                </a:spcBef>
              </a:pPr>
              <a:r>
                <a:rPr lang="en-US" sz="143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09 - 2025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442842" y="7585853"/>
            <a:ext cx="1955457" cy="783741"/>
            <a:chOff x="0" y="0"/>
            <a:chExt cx="2607276" cy="104498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607276" cy="1044988"/>
              <a:chOff x="0" y="0"/>
              <a:chExt cx="515017" cy="20641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15017" cy="206417"/>
              </a:xfrm>
              <a:custGeom>
                <a:avLst/>
                <a:gdLst/>
                <a:ahLst/>
                <a:cxnLst/>
                <a:rect r="r" b="b" t="t" l="l"/>
                <a:pathLst>
                  <a:path h="206417" w="515017">
                    <a:moveTo>
                      <a:pt x="0" y="0"/>
                    </a:moveTo>
                    <a:lnTo>
                      <a:pt x="515017" y="0"/>
                    </a:lnTo>
                    <a:lnTo>
                      <a:pt x="515017" y="206417"/>
                    </a:lnTo>
                    <a:lnTo>
                      <a:pt x="0" y="206417"/>
                    </a:lnTo>
                    <a:close/>
                  </a:path>
                </a:pathLst>
              </a:custGeom>
              <a:solidFill>
                <a:srgbClr val="FFA5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15017" cy="244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59705" y="240672"/>
              <a:ext cx="1887867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 spc="72">
                  <a:solidFill>
                    <a:srgbClr val="34482A"/>
                  </a:solidFill>
                  <a:latin typeface="Poppins"/>
                  <a:ea typeface="Poppins"/>
                  <a:cs typeface="Poppins"/>
                  <a:sym typeface="Poppins"/>
                </a:rPr>
                <a:t>APRESENTAÇÃO POR GRUPO 02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917029"/>
            <a:ext cx="9241597" cy="235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6399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DEMONSTRAÇÃO DO ARDUINO: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9354413" y="1701884"/>
            <a:ext cx="11930044" cy="7008196"/>
            <a:chOff x="0" y="0"/>
            <a:chExt cx="3142069" cy="18457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42069" cy="1845780"/>
            </a:xfrm>
            <a:custGeom>
              <a:avLst/>
              <a:gdLst/>
              <a:ahLst/>
              <a:cxnLst/>
              <a:rect r="r" b="b" t="t" l="l"/>
              <a:pathLst>
                <a:path h="1845780" w="3142069">
                  <a:moveTo>
                    <a:pt x="0" y="0"/>
                  </a:moveTo>
                  <a:lnTo>
                    <a:pt x="3142069" y="0"/>
                  </a:lnTo>
                  <a:lnTo>
                    <a:pt x="3142069" y="1845780"/>
                  </a:lnTo>
                  <a:lnTo>
                    <a:pt x="0" y="1845780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142069" cy="1883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778679" y="4678562"/>
            <a:ext cx="4480621" cy="4538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11"/>
              </a:lnSpc>
            </a:pPr>
            <a:r>
              <a:rPr lang="en-US" sz="2100">
                <a:solidFill>
                  <a:srgbClr val="F5F4EE"/>
                </a:solidFill>
                <a:latin typeface="Gotham"/>
                <a:ea typeface="Gotham"/>
                <a:cs typeface="Gotham"/>
                <a:sym typeface="Gotham"/>
              </a:rPr>
              <a:t>COMPONENTES:</a:t>
            </a:r>
          </a:p>
          <a:p>
            <a:pPr algn="just" marL="453390" indent="-226695" lvl="1">
              <a:lnSpc>
                <a:spcPts val="3611"/>
              </a:lnSpc>
              <a:buFont typeface="Arial"/>
              <a:buChar char="•"/>
            </a:pPr>
            <a:r>
              <a:rPr lang="en-US" sz="2100">
                <a:solidFill>
                  <a:srgbClr val="F5F4EE"/>
                </a:solidFill>
                <a:latin typeface="Gotham"/>
                <a:ea typeface="Gotham"/>
                <a:cs typeface="Gotham"/>
                <a:sym typeface="Gotham"/>
              </a:rPr>
              <a:t>ARDUINO UNO R3;</a:t>
            </a:r>
          </a:p>
          <a:p>
            <a:pPr algn="just" marL="453390" indent="-226695" lvl="1">
              <a:lnSpc>
                <a:spcPts val="3611"/>
              </a:lnSpc>
              <a:buFont typeface="Arial"/>
              <a:buChar char="•"/>
            </a:pPr>
            <a:r>
              <a:rPr lang="en-US" sz="2100">
                <a:solidFill>
                  <a:srgbClr val="F5F4EE"/>
                </a:solidFill>
                <a:latin typeface="Gotham"/>
                <a:ea typeface="Gotham"/>
                <a:cs typeface="Gotham"/>
                <a:sym typeface="Gotham"/>
              </a:rPr>
              <a:t>JUMPERS;</a:t>
            </a:r>
          </a:p>
          <a:p>
            <a:pPr algn="just" marL="453390" indent="-226695" lvl="1">
              <a:lnSpc>
                <a:spcPts val="3611"/>
              </a:lnSpc>
              <a:buFont typeface="Arial"/>
              <a:buChar char="•"/>
            </a:pPr>
            <a:r>
              <a:rPr lang="en-US" sz="2100">
                <a:solidFill>
                  <a:srgbClr val="F5F4EE"/>
                </a:solidFill>
                <a:latin typeface="Gotham"/>
                <a:ea typeface="Gotham"/>
                <a:cs typeface="Gotham"/>
                <a:sym typeface="Gotham"/>
              </a:rPr>
              <a:t>CABO USB;</a:t>
            </a:r>
          </a:p>
          <a:p>
            <a:pPr algn="just" marL="453390" indent="-226695" lvl="1">
              <a:lnSpc>
                <a:spcPts val="3611"/>
              </a:lnSpc>
              <a:buFont typeface="Arial"/>
              <a:buChar char="•"/>
            </a:pPr>
            <a:r>
              <a:rPr lang="en-US" sz="2100">
                <a:solidFill>
                  <a:srgbClr val="F5F4EE"/>
                </a:solidFill>
                <a:latin typeface="Gotham"/>
                <a:ea typeface="Gotham"/>
                <a:cs typeface="Gotham"/>
                <a:sym typeface="Gotham"/>
              </a:rPr>
              <a:t>SENSOR DHT11;</a:t>
            </a:r>
          </a:p>
          <a:p>
            <a:pPr algn="just" marL="453390" indent="-226695" lvl="1">
              <a:lnSpc>
                <a:spcPts val="3611"/>
              </a:lnSpc>
              <a:buFont typeface="Arial"/>
              <a:buChar char="•"/>
            </a:pPr>
            <a:r>
              <a:rPr lang="en-US" sz="2100">
                <a:solidFill>
                  <a:srgbClr val="F5F4EE"/>
                </a:solidFill>
                <a:latin typeface="Gotham"/>
                <a:ea typeface="Gotham"/>
                <a:cs typeface="Gotham"/>
                <a:sym typeface="Gotham"/>
              </a:rPr>
              <a:t>MINIPROTOBOARD.</a:t>
            </a:r>
          </a:p>
          <a:p>
            <a:pPr algn="just" marL="453390" indent="-226695" lvl="1">
              <a:lnSpc>
                <a:spcPts val="3611"/>
              </a:lnSpc>
              <a:buFont typeface="Arial"/>
              <a:buChar char="•"/>
            </a:pPr>
            <a:r>
              <a:rPr lang="en-US" sz="2100">
                <a:solidFill>
                  <a:srgbClr val="F5F4EE"/>
                </a:solidFill>
                <a:latin typeface="Gotham"/>
                <a:ea typeface="Gotham"/>
                <a:cs typeface="Gotham"/>
                <a:sym typeface="Gotham"/>
              </a:rPr>
              <a:t>CÓDIGO BABY DHT11.</a:t>
            </a:r>
          </a:p>
          <a:p>
            <a:pPr algn="just">
              <a:lnSpc>
                <a:spcPts val="3611"/>
              </a:lnSpc>
            </a:pPr>
          </a:p>
          <a:p>
            <a:pPr algn="just">
              <a:lnSpc>
                <a:spcPts val="3611"/>
              </a:lnSpc>
            </a:pPr>
            <a:r>
              <a:rPr lang="en-US" sz="2100">
                <a:solidFill>
                  <a:srgbClr val="F5F4EE"/>
                </a:solidFill>
                <a:latin typeface="Gotham"/>
                <a:ea typeface="Gotham"/>
                <a:cs typeface="Gotham"/>
                <a:sym typeface="Gotham"/>
              </a:rPr>
              <a:t>SOFTWARE:</a:t>
            </a:r>
          </a:p>
          <a:p>
            <a:pPr algn="just" marL="453390" indent="-226695" lvl="1">
              <a:lnSpc>
                <a:spcPts val="3611"/>
              </a:lnSpc>
              <a:buFont typeface="Arial"/>
              <a:buChar char="•"/>
            </a:pPr>
            <a:r>
              <a:rPr lang="en-US" sz="2100">
                <a:solidFill>
                  <a:srgbClr val="F5F4EE"/>
                </a:solidFill>
                <a:latin typeface="Gotham"/>
                <a:ea typeface="Gotham"/>
                <a:cs typeface="Gotham"/>
                <a:sym typeface="Gotham"/>
              </a:rPr>
              <a:t>ARDUINO IDE.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6167"/>
            <a:ext cx="1874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WHIS{KEY}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2651760" y="1258570"/>
            <a:ext cx="6939850" cy="19050"/>
          </a:xfrm>
          <a:prstGeom prst="line">
            <a:avLst/>
          </a:prstGeom>
          <a:ln cap="flat" w="19050">
            <a:solidFill>
              <a:srgbClr val="6F91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0319424" y="9229725"/>
            <a:ext cx="6939850" cy="19050"/>
          </a:xfrm>
          <a:prstGeom prst="line">
            <a:avLst/>
          </a:prstGeom>
          <a:ln cap="flat" w="19050">
            <a:solidFill>
              <a:srgbClr val="6F91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679615">
            <a:off x="5053119" y="1104933"/>
            <a:ext cx="7464452" cy="7464452"/>
          </a:xfrm>
          <a:custGeom>
            <a:avLst/>
            <a:gdLst/>
            <a:ahLst/>
            <a:cxnLst/>
            <a:rect r="r" b="b" t="t" l="l"/>
            <a:pathLst>
              <a:path h="7464452" w="7464452">
                <a:moveTo>
                  <a:pt x="0" y="0"/>
                </a:moveTo>
                <a:lnTo>
                  <a:pt x="7464453" y="0"/>
                </a:lnTo>
                <a:lnTo>
                  <a:pt x="7464453" y="7464452"/>
                </a:lnTo>
                <a:lnTo>
                  <a:pt x="0" y="7464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4273" y="3655949"/>
            <a:ext cx="14699453" cy="302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3"/>
              </a:lnSpc>
            </a:pPr>
            <a:r>
              <a:rPr lang="en-US" sz="8799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DEMONSTRAÇÃO VIRTUAL MACHINE: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693972" y="9652322"/>
            <a:ext cx="19376406" cy="904285"/>
            <a:chOff x="0" y="0"/>
            <a:chExt cx="5103251" cy="2381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03251" cy="238166"/>
            </a:xfrm>
            <a:custGeom>
              <a:avLst/>
              <a:gdLst/>
              <a:ahLst/>
              <a:cxnLst/>
              <a:rect r="r" b="b" t="t" l="l"/>
              <a:pathLst>
                <a:path h="238166" w="5103251">
                  <a:moveTo>
                    <a:pt x="0" y="0"/>
                  </a:moveTo>
                  <a:lnTo>
                    <a:pt x="5103251" y="0"/>
                  </a:lnTo>
                  <a:lnTo>
                    <a:pt x="5103251" y="238166"/>
                  </a:lnTo>
                  <a:lnTo>
                    <a:pt x="0" y="238166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03251" cy="276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902858" y="-170542"/>
            <a:ext cx="19376406" cy="904285"/>
            <a:chOff x="0" y="0"/>
            <a:chExt cx="5103251" cy="2381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03251" cy="238166"/>
            </a:xfrm>
            <a:custGeom>
              <a:avLst/>
              <a:gdLst/>
              <a:ahLst/>
              <a:cxnLst/>
              <a:rect r="r" b="b" t="t" l="l"/>
              <a:pathLst>
                <a:path h="238166" w="5103251">
                  <a:moveTo>
                    <a:pt x="0" y="0"/>
                  </a:moveTo>
                  <a:lnTo>
                    <a:pt x="5103251" y="0"/>
                  </a:lnTo>
                  <a:lnTo>
                    <a:pt x="5103251" y="238166"/>
                  </a:lnTo>
                  <a:lnTo>
                    <a:pt x="0" y="238166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03251" cy="276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6803" y="-134597"/>
            <a:ext cx="6962640" cy="4630768"/>
          </a:xfrm>
          <a:custGeom>
            <a:avLst/>
            <a:gdLst/>
            <a:ahLst/>
            <a:cxnLst/>
            <a:rect r="r" b="b" t="t" l="l"/>
            <a:pathLst>
              <a:path h="4630768" w="6962640">
                <a:moveTo>
                  <a:pt x="0" y="0"/>
                </a:moveTo>
                <a:lnTo>
                  <a:pt x="6962640" y="0"/>
                </a:lnTo>
                <a:lnTo>
                  <a:pt x="6962640" y="4630768"/>
                </a:lnTo>
                <a:lnTo>
                  <a:pt x="0" y="463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64" t="-4821" r="-9306" b="-174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68947" y="-791812"/>
            <a:ext cx="11510657" cy="2237387"/>
          </a:xfrm>
          <a:custGeom>
            <a:avLst/>
            <a:gdLst/>
            <a:ahLst/>
            <a:cxnLst/>
            <a:rect r="r" b="b" t="t" l="l"/>
            <a:pathLst>
              <a:path h="2237387" w="11510657">
                <a:moveTo>
                  <a:pt x="0" y="0"/>
                </a:moveTo>
                <a:lnTo>
                  <a:pt x="11510657" y="0"/>
                </a:lnTo>
                <a:lnTo>
                  <a:pt x="11510657" y="2237388"/>
                </a:lnTo>
                <a:lnTo>
                  <a:pt x="0" y="2237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2729" r="0" b="-11067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68947" y="1759459"/>
            <a:ext cx="5079236" cy="2736712"/>
          </a:xfrm>
          <a:custGeom>
            <a:avLst/>
            <a:gdLst/>
            <a:ahLst/>
            <a:cxnLst/>
            <a:rect r="r" b="b" t="t" l="l"/>
            <a:pathLst>
              <a:path h="2736712" w="5079236">
                <a:moveTo>
                  <a:pt x="0" y="0"/>
                </a:moveTo>
                <a:lnTo>
                  <a:pt x="5079236" y="0"/>
                </a:lnTo>
                <a:lnTo>
                  <a:pt x="5079236" y="2736712"/>
                </a:lnTo>
                <a:lnTo>
                  <a:pt x="0" y="2736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898" r="0" b="-37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08168" y="1759459"/>
            <a:ext cx="6071436" cy="2736712"/>
          </a:xfrm>
          <a:custGeom>
            <a:avLst/>
            <a:gdLst/>
            <a:ahLst/>
            <a:cxnLst/>
            <a:rect r="r" b="b" t="t" l="l"/>
            <a:pathLst>
              <a:path h="2736712" w="6071436">
                <a:moveTo>
                  <a:pt x="0" y="0"/>
                </a:moveTo>
                <a:lnTo>
                  <a:pt x="6071436" y="0"/>
                </a:lnTo>
                <a:lnTo>
                  <a:pt x="6071436" y="2736712"/>
                </a:lnTo>
                <a:lnTo>
                  <a:pt x="0" y="2736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5711" r="-153865" b="-40226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9144005" y="5749141"/>
            <a:ext cx="8210545" cy="0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26803" y="-2739568"/>
            <a:ext cx="6962640" cy="7235739"/>
          </a:xfrm>
          <a:custGeom>
            <a:avLst/>
            <a:gdLst/>
            <a:ahLst/>
            <a:cxnLst/>
            <a:rect r="r" b="b" t="t" l="l"/>
            <a:pathLst>
              <a:path h="7235739" w="6962640">
                <a:moveTo>
                  <a:pt x="0" y="0"/>
                </a:moveTo>
                <a:lnTo>
                  <a:pt x="6962640" y="0"/>
                </a:lnTo>
                <a:lnTo>
                  <a:pt x="6962640" y="7235739"/>
                </a:lnTo>
                <a:lnTo>
                  <a:pt x="0" y="7235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340" r="0" b="-3335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81558" y="1759459"/>
            <a:ext cx="5900395" cy="2736712"/>
          </a:xfrm>
          <a:custGeom>
            <a:avLst/>
            <a:gdLst/>
            <a:ahLst/>
            <a:cxnLst/>
            <a:rect r="r" b="b" t="t" l="l"/>
            <a:pathLst>
              <a:path h="2736712" w="5900395">
                <a:moveTo>
                  <a:pt x="0" y="0"/>
                </a:moveTo>
                <a:lnTo>
                  <a:pt x="5900395" y="0"/>
                </a:lnTo>
                <a:lnTo>
                  <a:pt x="5900395" y="2736712"/>
                </a:lnTo>
                <a:lnTo>
                  <a:pt x="0" y="2736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3447" r="0" b="-3050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68947" y="-3860650"/>
            <a:ext cx="11219053" cy="5306226"/>
          </a:xfrm>
          <a:custGeom>
            <a:avLst/>
            <a:gdLst/>
            <a:ahLst/>
            <a:cxnLst/>
            <a:rect r="r" b="b" t="t" l="l"/>
            <a:pathLst>
              <a:path h="5306226" w="11219053">
                <a:moveTo>
                  <a:pt x="0" y="0"/>
                </a:moveTo>
                <a:lnTo>
                  <a:pt x="11219053" y="0"/>
                </a:lnTo>
                <a:lnTo>
                  <a:pt x="11219053" y="5306226"/>
                </a:lnTo>
                <a:lnTo>
                  <a:pt x="0" y="5306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8344" r="0" b="-8308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84745" y="1759459"/>
            <a:ext cx="5063438" cy="2736712"/>
          </a:xfrm>
          <a:custGeom>
            <a:avLst/>
            <a:gdLst/>
            <a:ahLst/>
            <a:cxnLst/>
            <a:rect r="r" b="b" t="t" l="l"/>
            <a:pathLst>
              <a:path h="2736712" w="5063438">
                <a:moveTo>
                  <a:pt x="0" y="0"/>
                </a:moveTo>
                <a:lnTo>
                  <a:pt x="5063438" y="0"/>
                </a:lnTo>
                <a:lnTo>
                  <a:pt x="5063438" y="2736712"/>
                </a:lnTo>
                <a:lnTo>
                  <a:pt x="0" y="27367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5935" r="0" b="-363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9402" y="6068155"/>
            <a:ext cx="9347349" cy="266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2"/>
              </a:lnSpc>
            </a:pPr>
            <a:r>
              <a:rPr lang="en-US" sz="7200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PRÓXIMOS </a:t>
            </a:r>
            <a:r>
              <a:rPr lang="en-US" sz="7200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PASSOS</a:t>
            </a:r>
            <a:r>
              <a:rPr lang="en-US" sz="7200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26075" y="6031236"/>
            <a:ext cx="2580897" cy="164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1F2020"/>
                </a:solidFill>
                <a:latin typeface="Gotham"/>
                <a:ea typeface="Gotham"/>
                <a:cs typeface="Gotham"/>
                <a:sym typeface="Gotham"/>
              </a:rPr>
              <a:t>INTEGRAR OS  DIFERENTES SISTEMAS.</a:t>
            </a:r>
          </a:p>
          <a:p>
            <a:pPr algn="l">
              <a:lnSpc>
                <a:spcPts val="336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-693972" y="9652322"/>
            <a:ext cx="19376406" cy="904285"/>
            <a:chOff x="0" y="0"/>
            <a:chExt cx="5103251" cy="2381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03251" cy="238166"/>
            </a:xfrm>
            <a:custGeom>
              <a:avLst/>
              <a:gdLst/>
              <a:ahLst/>
              <a:cxnLst/>
              <a:rect r="r" b="b" t="t" l="l"/>
              <a:pathLst>
                <a:path h="238166" w="5103251">
                  <a:moveTo>
                    <a:pt x="0" y="0"/>
                  </a:moveTo>
                  <a:lnTo>
                    <a:pt x="5103251" y="0"/>
                  </a:lnTo>
                  <a:lnTo>
                    <a:pt x="5103251" y="238166"/>
                  </a:lnTo>
                  <a:lnTo>
                    <a:pt x="0" y="238166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103251" cy="276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195800" y="6031236"/>
            <a:ext cx="3628475" cy="290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1F2020"/>
                </a:solidFill>
                <a:latin typeface="Gotham"/>
                <a:ea typeface="Gotham"/>
                <a:cs typeface="Gotham"/>
                <a:sym typeface="Gotham"/>
              </a:rPr>
              <a:t>IMPLEMENTAR OS PROTÓTIPOS EM HTML, JAVASCRIPT E CSS.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1F2020"/>
                </a:solidFill>
                <a:latin typeface="Gotham"/>
                <a:ea typeface="Gotham"/>
                <a:cs typeface="Gotham"/>
                <a:sym typeface="Gotham"/>
              </a:rPr>
              <a:t>REFINAR SISTEMAS, BANCO DE DADOS E CALCULADORAS.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26075" y="7719967"/>
            <a:ext cx="3144758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ACOMPANHAR </a:t>
            </a: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 TRABALHO ATÉ SUA COMPLETUDE.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0" y="6028760"/>
            <a:ext cx="8504262" cy="5673557"/>
          </a:xfrm>
          <a:custGeom>
            <a:avLst/>
            <a:gdLst/>
            <a:ahLst/>
            <a:cxnLst/>
            <a:rect r="r" b="b" t="t" l="l"/>
            <a:pathLst>
              <a:path h="5673557" w="8504262">
                <a:moveTo>
                  <a:pt x="0" y="0"/>
                </a:moveTo>
                <a:lnTo>
                  <a:pt x="8504262" y="0"/>
                </a:lnTo>
                <a:lnTo>
                  <a:pt x="8504262" y="5673558"/>
                </a:lnTo>
                <a:lnTo>
                  <a:pt x="0" y="5673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453" y="571280"/>
            <a:ext cx="17575095" cy="7084739"/>
          </a:xfrm>
          <a:custGeom>
            <a:avLst/>
            <a:gdLst/>
            <a:ahLst/>
            <a:cxnLst/>
            <a:rect r="r" b="b" t="t" l="l"/>
            <a:pathLst>
              <a:path h="7084739" w="17575095">
                <a:moveTo>
                  <a:pt x="0" y="0"/>
                </a:moveTo>
                <a:lnTo>
                  <a:pt x="17575094" y="0"/>
                </a:lnTo>
                <a:lnTo>
                  <a:pt x="17575094" y="7084740"/>
                </a:lnTo>
                <a:lnTo>
                  <a:pt x="0" y="708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7882" y="4051300"/>
            <a:ext cx="1619223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89">
                <a:solidFill>
                  <a:srgbClr val="FFFAFA"/>
                </a:solidFill>
                <a:latin typeface="TAN Angleton"/>
                <a:ea typeface="TAN Angleton"/>
                <a:cs typeface="TAN Angleton"/>
                <a:sym typeface="TAN Angleton"/>
              </a:rPr>
              <a:t>OBRIGADO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32900" y="8588044"/>
            <a:ext cx="544371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B634D"/>
                </a:solidFill>
                <a:latin typeface="Gotham"/>
                <a:ea typeface="Gotham"/>
                <a:cs typeface="Gotham"/>
                <a:sym typeface="Gotham"/>
              </a:rPr>
              <a:t>APRESENTADO POR GRUPO 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588044"/>
            <a:ext cx="544371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B634D"/>
                </a:solidFill>
                <a:latin typeface="Gotham"/>
                <a:ea typeface="Gotham"/>
                <a:cs typeface="Gotham"/>
                <a:sym typeface="Gotham"/>
              </a:rPr>
              <a:t>SETEMBRO, 2025.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21111" y="6103408"/>
            <a:ext cx="12845778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111">
                <a:solidFill>
                  <a:srgbClr val="8D958D"/>
                </a:solidFill>
                <a:latin typeface="Gotham"/>
                <a:ea typeface="Gotham"/>
                <a:cs typeface="Gotham"/>
                <a:sym typeface="Gotham"/>
              </a:rPr>
              <a:t>WHIS{KEY}: </a:t>
            </a:r>
            <a:r>
              <a:rPr lang="en-US" sz="2799" spc="111">
                <a:solidFill>
                  <a:srgbClr val="8D958D"/>
                </a:solidFill>
                <a:latin typeface="Gotham"/>
                <a:ea typeface="Gotham"/>
                <a:cs typeface="Gotham"/>
                <a:sym typeface="Gotham"/>
              </a:rPr>
              <a:t>GERENCIAMENTO DE TEMPERATURA E UMIDADE NO PROCESSO DE MATURAÇÃO PARA DESTILARIAS DE WHISKY.</a:t>
            </a:r>
          </a:p>
          <a:p>
            <a:pPr algn="ctr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4294869"/>
          <a:ext cx="16230600" cy="4614235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10995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GLEISON ALMEIDA DE FREITAS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GUSTAVO HENRIQUE DE SOUZA SANTOS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91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GUSTAVO KENZO IWAHASHI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LEANDRO ALMEIDA SILVA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2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MARINA YURI OKAMOTO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MATHEUS STRILICHERK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26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MAURO MORENO FERNANDES JUNIOR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RAFAEL ALEXANDRE DA SILVA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6878960" y="2039967"/>
            <a:ext cx="10380340" cy="132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83"/>
              </a:lnSpc>
            </a:pPr>
            <a:r>
              <a:rPr lang="en-US" sz="8799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INTEGRANTES:</a:t>
            </a:r>
          </a:p>
        </p:txBody>
      </p:sp>
      <p:sp>
        <p:nvSpPr>
          <p:cNvPr name="AutoShape 4" id="4"/>
          <p:cNvSpPr/>
          <p:nvPr/>
        </p:nvSpPr>
        <p:spPr>
          <a:xfrm>
            <a:off x="10444878" y="1360805"/>
            <a:ext cx="6814422" cy="0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21117" y="8386023"/>
            <a:ext cx="3219092" cy="872277"/>
            <a:chOff x="0" y="0"/>
            <a:chExt cx="4292122" cy="116303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292122" cy="1163036"/>
              <a:chOff x="0" y="0"/>
              <a:chExt cx="847827" cy="22973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47827" cy="229736"/>
              </a:xfrm>
              <a:custGeom>
                <a:avLst/>
                <a:gdLst/>
                <a:ahLst/>
                <a:cxnLst/>
                <a:rect r="r" b="b" t="t" l="l"/>
                <a:pathLst>
                  <a:path h="229736" w="847827">
                    <a:moveTo>
                      <a:pt x="0" y="0"/>
                    </a:moveTo>
                    <a:lnTo>
                      <a:pt x="847827" y="0"/>
                    </a:lnTo>
                    <a:lnTo>
                      <a:pt x="847827" y="229736"/>
                    </a:lnTo>
                    <a:lnTo>
                      <a:pt x="0" y="229736"/>
                    </a:lnTo>
                    <a:close/>
                  </a:path>
                </a:pathLst>
              </a:custGeom>
              <a:solidFill>
                <a:srgbClr val="1C311E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47827" cy="2678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896326" y="312278"/>
              <a:ext cx="2499471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09 - 2025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990600"/>
            <a:ext cx="1874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WHIS{KEY}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2651760" y="1163002"/>
            <a:ext cx="6939850" cy="19050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4040208" y="8386023"/>
            <a:ext cx="3219092" cy="872277"/>
            <a:chOff x="0" y="0"/>
            <a:chExt cx="4292122" cy="116303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292122" cy="1163036"/>
              <a:chOff x="0" y="0"/>
              <a:chExt cx="847827" cy="22973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47827" cy="229736"/>
              </a:xfrm>
              <a:custGeom>
                <a:avLst/>
                <a:gdLst/>
                <a:ahLst/>
                <a:cxnLst/>
                <a:rect r="r" b="b" t="t" l="l"/>
                <a:pathLst>
                  <a:path h="229736" w="847827">
                    <a:moveTo>
                      <a:pt x="0" y="0"/>
                    </a:moveTo>
                    <a:lnTo>
                      <a:pt x="847827" y="0"/>
                    </a:lnTo>
                    <a:lnTo>
                      <a:pt x="847827" y="229736"/>
                    </a:lnTo>
                    <a:lnTo>
                      <a:pt x="0" y="229736"/>
                    </a:lnTo>
                    <a:close/>
                  </a:path>
                </a:pathLst>
              </a:custGeom>
              <a:solidFill>
                <a:srgbClr val="FFA5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47827" cy="2678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592149" y="231147"/>
              <a:ext cx="3107824" cy="674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50"/>
                </a:lnSpc>
                <a:spcBef>
                  <a:spcPct val="0"/>
                </a:spcBef>
              </a:pPr>
              <a:r>
                <a:rPr lang="en-US" sz="1464" spc="87">
                  <a:solidFill>
                    <a:srgbClr val="34482A"/>
                  </a:solidFill>
                  <a:latin typeface="Poppins"/>
                  <a:ea typeface="Poppins"/>
                  <a:cs typeface="Poppins"/>
                  <a:sym typeface="Poppins"/>
                </a:rPr>
                <a:t>APRESENTAÇÃO POR GRUPO 02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821117" y="1124267"/>
            <a:ext cx="6438183" cy="7261755"/>
          </a:xfrm>
          <a:custGeom>
            <a:avLst/>
            <a:gdLst/>
            <a:ahLst/>
            <a:cxnLst/>
            <a:rect r="r" b="b" t="t" l="l"/>
            <a:pathLst>
              <a:path h="7261755" w="6438183">
                <a:moveTo>
                  <a:pt x="0" y="0"/>
                </a:moveTo>
                <a:lnTo>
                  <a:pt x="6438183" y="0"/>
                </a:lnTo>
                <a:lnTo>
                  <a:pt x="6438183" y="7261756"/>
                </a:lnTo>
                <a:lnTo>
                  <a:pt x="0" y="7261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1" t="0" r="-124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821537"/>
            <a:ext cx="9241597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CONTEXTO</a:t>
            </a:r>
            <a:r>
              <a:rPr lang="en-US" sz="6399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528325"/>
            <a:ext cx="948920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ORIGEM ESCOCESA.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MÍNIMO 40% DE TEOR ALCOÓLICO.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CRESCIMENTO PREVISTO PARA ATINGIR 114 BILHÕES ATÉ 2030.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060653"/>
            <a:ext cx="9241597" cy="33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</a:pPr>
            <a:r>
              <a:rPr lang="en-US" sz="2400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UÍSQUE: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877076"/>
            <a:ext cx="9241597" cy="164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CONTATO COM BARRIS DE CARVALHO POR ANOS.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UMIDADE E TEMPERATURA INFLUENCIAM MACIEZ, SABOR E TEOR ALCÓOLICO.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ANGEL’S SHARE.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306973"/>
            <a:ext cx="9241597" cy="33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</a:pPr>
            <a:r>
              <a:rPr lang="en-US" sz="2400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MATURAÇÃO: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76201" y="8046871"/>
            <a:ext cx="8272728" cy="1415264"/>
            <a:chOff x="0" y="0"/>
            <a:chExt cx="11030304" cy="18870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030304" cy="1887018"/>
            </a:xfrm>
            <a:custGeom>
              <a:avLst/>
              <a:gdLst/>
              <a:ahLst/>
              <a:cxnLst/>
              <a:rect r="r" b="b" t="t" l="l"/>
              <a:pathLst>
                <a:path h="1887018" w="11030304">
                  <a:moveTo>
                    <a:pt x="0" y="0"/>
                  </a:moveTo>
                  <a:lnTo>
                    <a:pt x="11030304" y="0"/>
                  </a:lnTo>
                  <a:lnTo>
                    <a:pt x="11030304" y="1887018"/>
                  </a:lnTo>
                  <a:lnTo>
                    <a:pt x="0" y="188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74409" y="516478"/>
              <a:ext cx="1423059" cy="815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b="true" sz="1093" spc="-27">
                  <a:solidFill>
                    <a:srgbClr val="FFFAFA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BARRIL PREENCHIDO HOJE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430880" y="655382"/>
              <a:ext cx="1423059" cy="538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b="true" sz="1093" spc="-27">
                  <a:solidFill>
                    <a:srgbClr val="FFFAFA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 ANO DE MATURAÇÃO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687352" y="655784"/>
              <a:ext cx="1423059" cy="538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b="true" sz="1093" spc="-27">
                  <a:solidFill>
                    <a:srgbClr val="FFFAFA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 ANOS DE MATURAÇÃO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7128789" y="655784"/>
              <a:ext cx="1423059" cy="538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b="true" sz="1093" spc="-27">
                  <a:solidFill>
                    <a:srgbClr val="FFFAFA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12 ANOS DE MATURAÇÃO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9385260" y="655784"/>
              <a:ext cx="1423059" cy="538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b="true" sz="1093" spc="-27">
                  <a:solidFill>
                    <a:srgbClr val="FFFAFA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18 ANOS DE MATURAÇÃO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-5400000">
            <a:off x="-307423" y="8681413"/>
            <a:ext cx="1861106" cy="14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63"/>
              </a:lnSpc>
            </a:pPr>
            <a:r>
              <a:rPr lang="en-US" sz="84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FONTE: MIXOLOGYNEWS.COM.BR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868932" y="1028700"/>
            <a:ext cx="0" cy="2732013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522745" y="1044122"/>
            <a:ext cx="9304791" cy="5433182"/>
          </a:xfrm>
          <a:custGeom>
            <a:avLst/>
            <a:gdLst/>
            <a:ahLst/>
            <a:cxnLst/>
            <a:rect r="r" b="b" t="t" l="l"/>
            <a:pathLst>
              <a:path h="5433182" w="9304791">
                <a:moveTo>
                  <a:pt x="0" y="0"/>
                </a:moveTo>
                <a:lnTo>
                  <a:pt x="9304791" y="0"/>
                </a:lnTo>
                <a:lnTo>
                  <a:pt x="9304791" y="5433182"/>
                </a:lnTo>
                <a:lnTo>
                  <a:pt x="0" y="543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78" t="0" r="-2121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5496638" y="4714642"/>
            <a:ext cx="2653048" cy="872277"/>
            <a:chOff x="0" y="0"/>
            <a:chExt cx="698745" cy="2297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745" cy="229736"/>
            </a:xfrm>
            <a:custGeom>
              <a:avLst/>
              <a:gdLst/>
              <a:ahLst/>
              <a:cxnLst/>
              <a:rect r="r" b="b" t="t" l="l"/>
              <a:pathLst>
                <a:path h="229736" w="698745">
                  <a:moveTo>
                    <a:pt x="0" y="0"/>
                  </a:moveTo>
                  <a:lnTo>
                    <a:pt x="698745" y="0"/>
                  </a:lnTo>
                  <a:lnTo>
                    <a:pt x="698745" y="229736"/>
                  </a:lnTo>
                  <a:lnTo>
                    <a:pt x="0" y="229736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98745" cy="267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5425383" y="1990340"/>
            <a:ext cx="2795557" cy="872277"/>
            <a:chOff x="0" y="0"/>
            <a:chExt cx="736278" cy="2297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278" cy="229736"/>
            </a:xfrm>
            <a:custGeom>
              <a:avLst/>
              <a:gdLst/>
              <a:ahLst/>
              <a:cxnLst/>
              <a:rect r="r" b="b" t="t" l="l"/>
              <a:pathLst>
                <a:path h="229736" w="736278">
                  <a:moveTo>
                    <a:pt x="0" y="0"/>
                  </a:moveTo>
                  <a:lnTo>
                    <a:pt x="736278" y="0"/>
                  </a:lnTo>
                  <a:lnTo>
                    <a:pt x="736278" y="229736"/>
                  </a:lnTo>
                  <a:lnTo>
                    <a:pt x="0" y="229736"/>
                  </a:ln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36278" cy="267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966002" y="2208314"/>
            <a:ext cx="4245705" cy="4268991"/>
          </a:xfrm>
          <a:custGeom>
            <a:avLst/>
            <a:gdLst/>
            <a:ahLst/>
            <a:cxnLst/>
            <a:rect r="r" b="b" t="t" l="l"/>
            <a:pathLst>
              <a:path h="4268991" w="4245705">
                <a:moveTo>
                  <a:pt x="0" y="0"/>
                </a:moveTo>
                <a:lnTo>
                  <a:pt x="4245705" y="0"/>
                </a:lnTo>
                <a:lnTo>
                  <a:pt x="4245705" y="4268990"/>
                </a:lnTo>
                <a:lnTo>
                  <a:pt x="0" y="4268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1135" y="8292931"/>
            <a:ext cx="8115300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PROPOSTA</a:t>
            </a:r>
            <a:r>
              <a:rPr lang="en-US" sz="7200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22745" y="7117546"/>
            <a:ext cx="9736555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1C311E"/>
                </a:solidFill>
                <a:latin typeface="Gotham"/>
                <a:ea typeface="Gotham"/>
                <a:cs typeface="Gotham"/>
                <a:sym typeface="Gotham"/>
              </a:rPr>
              <a:t>SISTEMA</a:t>
            </a:r>
            <a:r>
              <a:rPr lang="en-US" sz="2100">
                <a:solidFill>
                  <a:srgbClr val="1C311E"/>
                </a:solidFill>
                <a:latin typeface="Gotham"/>
                <a:ea typeface="Gotham"/>
                <a:cs typeface="Gotham"/>
                <a:sym typeface="Gotham"/>
              </a:rPr>
              <a:t> DE MONITORAMENTO DE TEMPERATURA E UMIDADE EM LOCAL DE MATURAÇÃO DE UÍSQUE FEITO POR SENSORES.</a:t>
            </a:r>
          </a:p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1C311E"/>
                </a:solidFill>
                <a:latin typeface="Gotham"/>
                <a:ea typeface="Gotham"/>
                <a:cs typeface="Gotham"/>
                <a:sym typeface="Gotham"/>
              </a:rPr>
              <a:t>GRÁFICOS E INFORMAÇÕES EM UM DASHBOARD ALIMENTADO POR UM BANCO DE DADOS ASSISTINDO NA TOMADA DE DECISÕES.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6022100" y="4963138"/>
            <a:ext cx="15449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09 - 2025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5796388" y="2168850"/>
            <a:ext cx="2024196" cy="51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"/>
              </a:lnSpc>
              <a:spcBef>
                <a:spcPct val="0"/>
              </a:spcBef>
            </a:pPr>
            <a:r>
              <a:rPr lang="en-US" sz="1464" spc="87">
                <a:solidFill>
                  <a:srgbClr val="34482A"/>
                </a:solidFill>
                <a:latin typeface="Poppins"/>
                <a:ea typeface="Poppins"/>
                <a:cs typeface="Poppins"/>
                <a:sym typeface="Poppins"/>
              </a:rPr>
              <a:t>APRESEENTAÇÃO POR GRUPO 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86167"/>
            <a:ext cx="1874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WHIS{KEY}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783" y="196513"/>
            <a:ext cx="9400783" cy="11750979"/>
          </a:xfrm>
          <a:custGeom>
            <a:avLst/>
            <a:gdLst/>
            <a:ahLst/>
            <a:cxnLst/>
            <a:rect r="r" b="b" t="t" l="l"/>
            <a:pathLst>
              <a:path h="11750979" w="9400783">
                <a:moveTo>
                  <a:pt x="0" y="0"/>
                </a:moveTo>
                <a:lnTo>
                  <a:pt x="9400783" y="0"/>
                </a:lnTo>
                <a:lnTo>
                  <a:pt x="9400783" y="11750979"/>
                </a:lnTo>
                <a:lnTo>
                  <a:pt x="0" y="1175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5695" y="4530063"/>
            <a:ext cx="9540066" cy="3587969"/>
            <a:chOff x="0" y="0"/>
            <a:chExt cx="2512610" cy="9449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2610" cy="944979"/>
            </a:xfrm>
            <a:custGeom>
              <a:avLst/>
              <a:gdLst/>
              <a:ahLst/>
              <a:cxnLst/>
              <a:rect r="r" b="b" t="t" l="l"/>
              <a:pathLst>
                <a:path h="944979" w="2512610">
                  <a:moveTo>
                    <a:pt x="0" y="0"/>
                  </a:moveTo>
                  <a:lnTo>
                    <a:pt x="2512610" y="0"/>
                  </a:lnTo>
                  <a:lnTo>
                    <a:pt x="2512610" y="944979"/>
                  </a:lnTo>
                  <a:lnTo>
                    <a:pt x="0" y="944979"/>
                  </a:lnTo>
                  <a:close/>
                </a:path>
              </a:pathLst>
            </a:custGeom>
            <a:solidFill>
              <a:srgbClr val="F5F4E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12610" cy="983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42990" y="5111843"/>
            <a:ext cx="9288619" cy="228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0"/>
              </a:lnSpc>
            </a:pPr>
            <a:r>
              <a:rPr lang="en-US" sz="5000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PRINCIPAIS</a:t>
            </a:r>
          </a:p>
          <a:p>
            <a:pPr algn="l">
              <a:lnSpc>
                <a:spcPts val="9400"/>
              </a:lnSpc>
            </a:pPr>
            <a:r>
              <a:rPr lang="en-US" sz="5000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FUNCIONALIDADES: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65695" y="-173053"/>
            <a:ext cx="4837695" cy="1045330"/>
            <a:chOff x="0" y="0"/>
            <a:chExt cx="1274126" cy="275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4126" cy="275313"/>
            </a:xfrm>
            <a:custGeom>
              <a:avLst/>
              <a:gdLst/>
              <a:ahLst/>
              <a:cxnLst/>
              <a:rect r="r" b="b" t="t" l="l"/>
              <a:pathLst>
                <a:path h="275313" w="1274126">
                  <a:moveTo>
                    <a:pt x="0" y="0"/>
                  </a:moveTo>
                  <a:lnTo>
                    <a:pt x="1274126" y="0"/>
                  </a:lnTo>
                  <a:lnTo>
                    <a:pt x="1274126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4126" cy="313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72000" y="-173053"/>
            <a:ext cx="4572000" cy="1045330"/>
            <a:chOff x="0" y="0"/>
            <a:chExt cx="1204148" cy="2753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4148" cy="275313"/>
            </a:xfrm>
            <a:custGeom>
              <a:avLst/>
              <a:gdLst/>
              <a:ahLst/>
              <a:cxnLst/>
              <a:rect r="r" b="b" t="t" l="l"/>
              <a:pathLst>
                <a:path h="275313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04148" cy="313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444878" y="862752"/>
            <a:ext cx="6814422" cy="0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954773" y="219921"/>
            <a:ext cx="266245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09 - 2025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2761" y="288048"/>
            <a:ext cx="3310477" cy="25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"/>
              </a:lnSpc>
              <a:spcBef>
                <a:spcPct val="0"/>
              </a:spcBef>
            </a:pPr>
            <a:r>
              <a:rPr lang="en-US" sz="1464" spc="87">
                <a:solidFill>
                  <a:srgbClr val="34482A"/>
                </a:solidFill>
                <a:latin typeface="Poppins"/>
                <a:ea typeface="Poppins"/>
                <a:cs typeface="Poppins"/>
                <a:sym typeface="Poppins"/>
              </a:rPr>
              <a:t>APRESENTAÇÃO POR GRUPO 02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444878" y="2200392"/>
            <a:ext cx="7043786" cy="597723"/>
            <a:chOff x="0" y="0"/>
            <a:chExt cx="9391715" cy="79696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831769" y="148292"/>
              <a:ext cx="7559945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F2020"/>
                  </a:solidFill>
                  <a:latin typeface="Gotham"/>
                  <a:ea typeface="Gotham"/>
                  <a:cs typeface="Gotham"/>
                  <a:sym typeface="Gotham"/>
                </a:rPr>
                <a:t>HISTÓRICO DE UMIDADE; 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796964" cy="79696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C311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06795" y="202456"/>
              <a:ext cx="583374" cy="353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2"/>
                </a:lnSpc>
                <a:spcBef>
                  <a:spcPct val="0"/>
                </a:spcBef>
              </a:pPr>
              <a:r>
                <a:rPr lang="en-US" b="true" sz="1587">
                  <a:solidFill>
                    <a:srgbClr val="FFA5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44878" y="3731091"/>
            <a:ext cx="597723" cy="59772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524974" y="3873408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A5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18705" y="3832785"/>
            <a:ext cx="431423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HISTÓRICO DE TEMPERATURA;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84697" y="1086167"/>
            <a:ext cx="1874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WHIS{KEY}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444878" y="5428336"/>
            <a:ext cx="597723" cy="59772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524974" y="5570653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A5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18705" y="5344293"/>
            <a:ext cx="433185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EMISSÃO DE ALERTAS PARA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MEDIDAS FORA DOS PADRÕES;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444878" y="7049863"/>
            <a:ext cx="6814422" cy="689610"/>
            <a:chOff x="0" y="0"/>
            <a:chExt cx="9085896" cy="919480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1831769" y="-38100"/>
              <a:ext cx="7254127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F2020"/>
                  </a:solidFill>
                  <a:latin typeface="Gotham"/>
                  <a:ea typeface="Gotham"/>
                  <a:cs typeface="Gotham"/>
                  <a:sym typeface="Gotham"/>
                </a:rPr>
                <a:t>CALCULADORA DE PREJUÍZO REFERENTE A CALOR E UMIDADE;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61258"/>
              <a:ext cx="796964" cy="79696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C311E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06795" y="263714"/>
              <a:ext cx="583374" cy="353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2"/>
                </a:lnSpc>
                <a:spcBef>
                  <a:spcPct val="0"/>
                </a:spcBef>
              </a:pPr>
              <a:r>
                <a:rPr lang="en-US" b="true" sz="1587">
                  <a:solidFill>
                    <a:srgbClr val="FFA5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444878" y="8732030"/>
            <a:ext cx="6814422" cy="597723"/>
            <a:chOff x="0" y="0"/>
            <a:chExt cx="9085896" cy="796964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1831769" y="202456"/>
              <a:ext cx="7254127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F2020"/>
                  </a:solidFill>
                  <a:latin typeface="Gotham"/>
                  <a:ea typeface="Gotham"/>
                  <a:cs typeface="Gotham"/>
                  <a:sym typeface="Gotham"/>
                </a:rPr>
                <a:t>CALCULADORA DE ANGEL’S SHARE.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0" y="0"/>
              <a:ext cx="796964" cy="796964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C311E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106795" y="202456"/>
              <a:ext cx="583374" cy="353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2"/>
                </a:lnSpc>
                <a:spcBef>
                  <a:spcPct val="0"/>
                </a:spcBef>
              </a:pPr>
              <a:r>
                <a:rPr lang="en-US" b="true" sz="1587">
                  <a:solidFill>
                    <a:srgbClr val="FFA5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3972" y="8548635"/>
            <a:ext cx="19376406" cy="2007972"/>
            <a:chOff x="0" y="0"/>
            <a:chExt cx="5103251" cy="528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3251" cy="528848"/>
            </a:xfrm>
            <a:custGeom>
              <a:avLst/>
              <a:gdLst/>
              <a:ahLst/>
              <a:cxnLst/>
              <a:rect r="r" b="b" t="t" l="l"/>
              <a:pathLst>
                <a:path h="528848" w="5103251">
                  <a:moveTo>
                    <a:pt x="0" y="0"/>
                  </a:moveTo>
                  <a:lnTo>
                    <a:pt x="5103251" y="0"/>
                  </a:lnTo>
                  <a:lnTo>
                    <a:pt x="5103251" y="528848"/>
                  </a:lnTo>
                  <a:lnTo>
                    <a:pt x="0" y="528848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03251" cy="566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009650" y="2397040"/>
            <a:ext cx="9525" cy="3977296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50584" y="394190"/>
            <a:ext cx="16586832" cy="7982995"/>
            <a:chOff x="0" y="0"/>
            <a:chExt cx="22115776" cy="106439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15776" cy="10643994"/>
            </a:xfrm>
            <a:custGeom>
              <a:avLst/>
              <a:gdLst/>
              <a:ahLst/>
              <a:cxnLst/>
              <a:rect r="r" b="b" t="t" l="l"/>
              <a:pathLst>
                <a:path h="10643994" w="22115776">
                  <a:moveTo>
                    <a:pt x="0" y="0"/>
                  </a:moveTo>
                  <a:lnTo>
                    <a:pt x="22115776" y="0"/>
                  </a:lnTo>
                  <a:lnTo>
                    <a:pt x="22115776" y="10643994"/>
                  </a:lnTo>
                  <a:lnTo>
                    <a:pt x="0" y="1064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689" r="0" b="-10184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4363439" y="9378683"/>
              <a:ext cx="430436" cy="236011"/>
              <a:chOff x="0" y="0"/>
              <a:chExt cx="85024" cy="4661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5024" cy="46619"/>
              </a:xfrm>
              <a:custGeom>
                <a:avLst/>
                <a:gdLst/>
                <a:ahLst/>
                <a:cxnLst/>
                <a:rect r="r" b="b" t="t" l="l"/>
                <a:pathLst>
                  <a:path h="46619" w="85024">
                    <a:moveTo>
                      <a:pt x="0" y="0"/>
                    </a:moveTo>
                    <a:lnTo>
                      <a:pt x="85024" y="0"/>
                    </a:lnTo>
                    <a:lnTo>
                      <a:pt x="85024" y="46619"/>
                    </a:lnTo>
                    <a:lnTo>
                      <a:pt x="0" y="46619"/>
                    </a:lnTo>
                    <a:close/>
                  </a:path>
                </a:pathLst>
              </a:custGeom>
              <a:solidFill>
                <a:srgbClr val="F5F4EE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5024" cy="84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341936" y="8951616"/>
            <a:ext cx="17604128" cy="92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4800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DIAGRAMA DE VISÃO DE NEGÓCIOS: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515" y="5888228"/>
            <a:ext cx="18790729" cy="4533368"/>
          </a:xfrm>
          <a:custGeom>
            <a:avLst/>
            <a:gdLst/>
            <a:ahLst/>
            <a:cxnLst/>
            <a:rect r="r" b="b" t="t" l="l"/>
            <a:pathLst>
              <a:path h="4533368" w="18790729">
                <a:moveTo>
                  <a:pt x="0" y="0"/>
                </a:moveTo>
                <a:lnTo>
                  <a:pt x="18790729" y="0"/>
                </a:lnTo>
                <a:lnTo>
                  <a:pt x="18790729" y="4533369"/>
                </a:lnTo>
                <a:lnTo>
                  <a:pt x="0" y="45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6401" r="0" b="-39757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19175" y="1028700"/>
            <a:ext cx="0" cy="2795557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87015" y="5143500"/>
            <a:ext cx="19100230" cy="5143500"/>
          </a:xfrm>
          <a:custGeom>
            <a:avLst/>
            <a:gdLst/>
            <a:ahLst/>
            <a:cxnLst/>
            <a:rect r="r" b="b" t="t" l="l"/>
            <a:pathLst>
              <a:path h="5143500" w="19100230">
                <a:moveTo>
                  <a:pt x="0" y="0"/>
                </a:moveTo>
                <a:lnTo>
                  <a:pt x="19100229" y="0"/>
                </a:lnTo>
                <a:lnTo>
                  <a:pt x="1910022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5250" r="0" b="-2363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44280" y="1028700"/>
            <a:ext cx="3015020" cy="3031556"/>
          </a:xfrm>
          <a:custGeom>
            <a:avLst/>
            <a:gdLst/>
            <a:ahLst/>
            <a:cxnLst/>
            <a:rect r="r" b="b" t="t" l="l"/>
            <a:pathLst>
              <a:path h="3031556" w="3015020">
                <a:moveTo>
                  <a:pt x="0" y="0"/>
                </a:moveTo>
                <a:lnTo>
                  <a:pt x="3015020" y="0"/>
                </a:lnTo>
                <a:lnTo>
                  <a:pt x="3015020" y="3031556"/>
                </a:lnTo>
                <a:lnTo>
                  <a:pt x="0" y="3031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8144" y="1910341"/>
            <a:ext cx="11116750" cy="268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44"/>
              </a:lnSpc>
            </a:pPr>
            <a:r>
              <a:rPr lang="en-US" sz="7200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FERRAMENTA DE GESTÃO: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8144" y="990600"/>
            <a:ext cx="1874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WHIS{KEY}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0938" y="2143669"/>
            <a:ext cx="11070081" cy="178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800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PROTÓTIPO DO</a:t>
            </a:r>
          </a:p>
          <a:p>
            <a:pPr algn="l">
              <a:lnSpc>
                <a:spcPts val="7200"/>
              </a:lnSpc>
            </a:pPr>
            <a:r>
              <a:rPr lang="en-US" sz="4800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SITE INSTITUCIONAL: </a:t>
            </a:r>
          </a:p>
        </p:txBody>
      </p:sp>
      <p:sp>
        <p:nvSpPr>
          <p:cNvPr name="AutoShape 3" id="3"/>
          <p:cNvSpPr/>
          <p:nvPr/>
        </p:nvSpPr>
        <p:spPr>
          <a:xfrm>
            <a:off x="760938" y="1153478"/>
            <a:ext cx="4909111" cy="9525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82039" y="5143500"/>
            <a:ext cx="9226039" cy="5143500"/>
          </a:xfrm>
          <a:custGeom>
            <a:avLst/>
            <a:gdLst/>
            <a:ahLst/>
            <a:cxnLst/>
            <a:rect r="r" b="b" t="t" l="l"/>
            <a:pathLst>
              <a:path h="5143500" w="9226039">
                <a:moveTo>
                  <a:pt x="0" y="0"/>
                </a:moveTo>
                <a:lnTo>
                  <a:pt x="9226039" y="0"/>
                </a:lnTo>
                <a:lnTo>
                  <a:pt x="922603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927" t="-97449" r="-12628" b="-5181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763885" y="9239250"/>
            <a:ext cx="4909111" cy="9525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5143500"/>
            <a:ext cx="9144000" cy="5870306"/>
          </a:xfrm>
          <a:custGeom>
            <a:avLst/>
            <a:gdLst/>
            <a:ahLst/>
            <a:cxnLst/>
            <a:rect r="r" b="b" t="t" l="l"/>
            <a:pathLst>
              <a:path h="5870306" w="9144000">
                <a:moveTo>
                  <a:pt x="0" y="0"/>
                </a:moveTo>
                <a:lnTo>
                  <a:pt x="9144000" y="0"/>
                </a:lnTo>
                <a:lnTo>
                  <a:pt x="9144000" y="5870306"/>
                </a:lnTo>
                <a:lnTo>
                  <a:pt x="0" y="5870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27" t="-2978" r="-342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77637" y="7192963"/>
            <a:ext cx="884362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spc="1056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WHI</a:t>
            </a:r>
            <a:r>
              <a:rPr lang="en-US" sz="8000" spc="1056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S{</a:t>
            </a:r>
            <a:r>
              <a:rPr lang="en-US" sz="8000" spc="1056">
                <a:solidFill>
                  <a:srgbClr val="1C311E"/>
                </a:solidFill>
                <a:latin typeface="TAN Angleton"/>
                <a:ea typeface="TAN Angleton"/>
                <a:cs typeface="TAN Angleton"/>
                <a:sym typeface="TAN Angleton"/>
              </a:rPr>
              <a:t>KEY</a:t>
            </a:r>
            <a:r>
              <a:rPr lang="en-US" sz="8000" spc="1056">
                <a:solidFill>
                  <a:srgbClr val="FFA500"/>
                </a:solidFill>
                <a:latin typeface="TAN Angleton"/>
                <a:ea typeface="TAN Angleton"/>
                <a:cs typeface="TAN Angleton"/>
                <a:sym typeface="TAN Angleton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0049" y="990600"/>
            <a:ext cx="1874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WHIS{KEY}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44000" y="0"/>
            <a:ext cx="9144000" cy="5143500"/>
            <a:chOff x="0" y="0"/>
            <a:chExt cx="2408296" cy="1354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8296" cy="1354667"/>
            </a:xfrm>
            <a:custGeom>
              <a:avLst/>
              <a:gdLst/>
              <a:ahLst/>
              <a:cxnLst/>
              <a:rect r="r" b="b" t="t" l="l"/>
              <a:pathLst>
                <a:path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40829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16000" y="0"/>
            <a:ext cx="9144000" cy="5143500"/>
            <a:chOff x="0" y="0"/>
            <a:chExt cx="2408296" cy="13546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08296" cy="1354667"/>
            </a:xfrm>
            <a:custGeom>
              <a:avLst/>
              <a:gdLst/>
              <a:ahLst/>
              <a:cxnLst/>
              <a:rect r="r" b="b" t="t" l="l"/>
              <a:pathLst>
                <a:path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A5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40829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2281" y="6141195"/>
            <a:ext cx="18749474" cy="4376542"/>
            <a:chOff x="0" y="0"/>
            <a:chExt cx="4938133" cy="11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8133" cy="1152669"/>
            </a:xfrm>
            <a:custGeom>
              <a:avLst/>
              <a:gdLst/>
              <a:ahLst/>
              <a:cxnLst/>
              <a:rect r="r" b="b" t="t" l="l"/>
              <a:pathLst>
                <a:path h="1152669" w="4938133">
                  <a:moveTo>
                    <a:pt x="0" y="0"/>
                  </a:moveTo>
                  <a:lnTo>
                    <a:pt x="4938133" y="0"/>
                  </a:lnTo>
                  <a:lnTo>
                    <a:pt x="4938133" y="1152669"/>
                  </a:lnTo>
                  <a:lnTo>
                    <a:pt x="0" y="1152669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38133" cy="11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1790589" y="7739503"/>
            <a:ext cx="4261174" cy="1064558"/>
            <a:chOff x="0" y="0"/>
            <a:chExt cx="1122284" cy="2803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2284" cy="280377"/>
            </a:xfrm>
            <a:custGeom>
              <a:avLst/>
              <a:gdLst/>
              <a:ahLst/>
              <a:cxnLst/>
              <a:rect r="r" b="b" t="t" l="l"/>
              <a:pathLst>
                <a:path h="280377" w="1122284">
                  <a:moveTo>
                    <a:pt x="0" y="0"/>
                  </a:moveTo>
                  <a:lnTo>
                    <a:pt x="1122284" y="0"/>
                  </a:lnTo>
                  <a:lnTo>
                    <a:pt x="1122284" y="280377"/>
                  </a:lnTo>
                  <a:lnTo>
                    <a:pt x="0" y="280377"/>
                  </a:lnTo>
                  <a:close/>
                </a:path>
              </a:pathLst>
            </a:custGeom>
            <a:solidFill>
              <a:srgbClr val="1C31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22284" cy="318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038225"/>
            <a:ext cx="6814422" cy="0"/>
          </a:xfrm>
          <a:prstGeom prst="line">
            <a:avLst/>
          </a:prstGeom>
          <a:ln cap="flat" w="19050">
            <a:solidFill>
              <a:srgbClr val="1C31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-892571" y="2077767"/>
            <a:ext cx="20073142" cy="95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1"/>
              </a:lnSpc>
            </a:pPr>
            <a:r>
              <a:rPr lang="en-US" sz="6399">
                <a:solidFill>
                  <a:srgbClr val="34482A"/>
                </a:solidFill>
                <a:latin typeface="TAN Angleton"/>
                <a:ea typeface="TAN Angleton"/>
                <a:cs typeface="TAN Angleton"/>
                <a:sym typeface="TAN Angleton"/>
              </a:rPr>
              <a:t>SIMULADOR FINANCEIRO: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235321" y="8055564"/>
            <a:ext cx="154497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09 - 2025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12539" y="3703263"/>
            <a:ext cx="3605224" cy="5101507"/>
            <a:chOff x="0" y="0"/>
            <a:chExt cx="4806965" cy="680201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927064"/>
              <a:ext cx="4806965" cy="3874946"/>
              <a:chOff x="0" y="0"/>
              <a:chExt cx="949524" cy="76542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49524" cy="765421"/>
              </a:xfrm>
              <a:custGeom>
                <a:avLst/>
                <a:gdLst/>
                <a:ahLst/>
                <a:cxnLst/>
                <a:rect r="r" b="b" t="t" l="l"/>
                <a:pathLst>
                  <a:path h="765421" w="949524">
                    <a:moveTo>
                      <a:pt x="42948" y="0"/>
                    </a:moveTo>
                    <a:lnTo>
                      <a:pt x="906576" y="0"/>
                    </a:lnTo>
                    <a:cubicBezTo>
                      <a:pt x="917966" y="0"/>
                      <a:pt x="928890" y="4525"/>
                      <a:pt x="936945" y="12579"/>
                    </a:cubicBezTo>
                    <a:cubicBezTo>
                      <a:pt x="944999" y="20634"/>
                      <a:pt x="949524" y="31558"/>
                      <a:pt x="949524" y="42948"/>
                    </a:cubicBezTo>
                    <a:lnTo>
                      <a:pt x="949524" y="722473"/>
                    </a:lnTo>
                    <a:cubicBezTo>
                      <a:pt x="949524" y="733864"/>
                      <a:pt x="944999" y="744788"/>
                      <a:pt x="936945" y="752842"/>
                    </a:cubicBezTo>
                    <a:cubicBezTo>
                      <a:pt x="928890" y="760897"/>
                      <a:pt x="917966" y="765421"/>
                      <a:pt x="906576" y="765421"/>
                    </a:cubicBezTo>
                    <a:lnTo>
                      <a:pt x="42948" y="765421"/>
                    </a:lnTo>
                    <a:cubicBezTo>
                      <a:pt x="31558" y="765421"/>
                      <a:pt x="20634" y="760897"/>
                      <a:pt x="12579" y="752842"/>
                    </a:cubicBezTo>
                    <a:cubicBezTo>
                      <a:pt x="4525" y="744788"/>
                      <a:pt x="0" y="733864"/>
                      <a:pt x="0" y="722473"/>
                    </a:cubicBezTo>
                    <a:lnTo>
                      <a:pt x="0" y="42948"/>
                    </a:lnTo>
                    <a:cubicBezTo>
                      <a:pt x="0" y="31558"/>
                      <a:pt x="4525" y="20634"/>
                      <a:pt x="12579" y="12579"/>
                    </a:cubicBezTo>
                    <a:cubicBezTo>
                      <a:pt x="20634" y="4525"/>
                      <a:pt x="31558" y="0"/>
                      <a:pt x="42948" y="0"/>
                    </a:cubicBezTo>
                    <a:close/>
                  </a:path>
                </a:pathLst>
              </a:custGeom>
              <a:solidFill>
                <a:srgbClr val="304A3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949524" cy="8035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4806965" cy="5023276"/>
              <a:chOff x="0" y="0"/>
              <a:chExt cx="4806965" cy="5023276"/>
            </a:xfrm>
          </p:grpSpPr>
          <p:pic>
            <p:nvPicPr>
              <p:cNvPr name="Picture 16" id="16"/>
              <p:cNvPicPr>
                <a:picLocks noChangeAspect="true"/>
              </p:cNvPicPr>
              <p:nvPr/>
            </p:nvPicPr>
            <p:blipFill>
              <a:blip r:embed="rId2"/>
              <a:srcRect l="0" t="15166" r="0" b="15166"/>
              <a:stretch>
                <a:fillRect/>
              </a:stretch>
            </p:blipFill>
            <p:spPr>
              <a:xfrm flipH="false" flipV="false">
                <a:off x="0" y="0"/>
                <a:ext cx="4806965" cy="5023276"/>
              </a:xfrm>
              <a:prstGeom prst="rect">
                <a:avLst/>
              </a:prstGeom>
            </p:spPr>
          </p:pic>
        </p:grpSp>
        <p:sp>
          <p:nvSpPr>
            <p:cNvPr name="TextBox 17" id="17"/>
            <p:cNvSpPr txBox="true"/>
            <p:nvPr/>
          </p:nvSpPr>
          <p:spPr>
            <a:xfrm rot="0">
              <a:off x="608222" y="5335074"/>
              <a:ext cx="359052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Taxa do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Angel’s Share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13235" y="3703263"/>
            <a:ext cx="3605224" cy="5101507"/>
            <a:chOff x="0" y="0"/>
            <a:chExt cx="4806965" cy="680201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2927064"/>
              <a:ext cx="4806965" cy="3874946"/>
              <a:chOff x="0" y="0"/>
              <a:chExt cx="949524" cy="76542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949524" cy="765421"/>
              </a:xfrm>
              <a:custGeom>
                <a:avLst/>
                <a:gdLst/>
                <a:ahLst/>
                <a:cxnLst/>
                <a:rect r="r" b="b" t="t" l="l"/>
                <a:pathLst>
                  <a:path h="765421" w="949524">
                    <a:moveTo>
                      <a:pt x="42948" y="0"/>
                    </a:moveTo>
                    <a:lnTo>
                      <a:pt x="906576" y="0"/>
                    </a:lnTo>
                    <a:cubicBezTo>
                      <a:pt x="917966" y="0"/>
                      <a:pt x="928890" y="4525"/>
                      <a:pt x="936945" y="12579"/>
                    </a:cubicBezTo>
                    <a:cubicBezTo>
                      <a:pt x="944999" y="20634"/>
                      <a:pt x="949524" y="31558"/>
                      <a:pt x="949524" y="42948"/>
                    </a:cubicBezTo>
                    <a:lnTo>
                      <a:pt x="949524" y="722473"/>
                    </a:lnTo>
                    <a:cubicBezTo>
                      <a:pt x="949524" y="733864"/>
                      <a:pt x="944999" y="744788"/>
                      <a:pt x="936945" y="752842"/>
                    </a:cubicBezTo>
                    <a:cubicBezTo>
                      <a:pt x="928890" y="760897"/>
                      <a:pt x="917966" y="765421"/>
                      <a:pt x="906576" y="765421"/>
                    </a:cubicBezTo>
                    <a:lnTo>
                      <a:pt x="42948" y="765421"/>
                    </a:lnTo>
                    <a:cubicBezTo>
                      <a:pt x="31558" y="765421"/>
                      <a:pt x="20634" y="760897"/>
                      <a:pt x="12579" y="752842"/>
                    </a:cubicBezTo>
                    <a:cubicBezTo>
                      <a:pt x="4525" y="744788"/>
                      <a:pt x="0" y="733864"/>
                      <a:pt x="0" y="722473"/>
                    </a:cubicBezTo>
                    <a:lnTo>
                      <a:pt x="0" y="42948"/>
                    </a:lnTo>
                    <a:cubicBezTo>
                      <a:pt x="0" y="31558"/>
                      <a:pt x="4525" y="20634"/>
                      <a:pt x="12579" y="12579"/>
                    </a:cubicBezTo>
                    <a:cubicBezTo>
                      <a:pt x="20634" y="4525"/>
                      <a:pt x="31558" y="0"/>
                      <a:pt x="42948" y="0"/>
                    </a:cubicBezTo>
                    <a:close/>
                  </a:path>
                </a:pathLst>
              </a:custGeom>
              <a:solidFill>
                <a:srgbClr val="304A33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949524" cy="8035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08222" y="5335074"/>
              <a:ext cx="359052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Perda por Angel’s Share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0"/>
              <a:ext cx="4806965" cy="5023276"/>
              <a:chOff x="0" y="0"/>
              <a:chExt cx="4806965" cy="5023276"/>
            </a:xfrm>
          </p:grpSpPr>
          <p:pic>
            <p:nvPicPr>
              <p:cNvPr name="Picture 24" id="24"/>
              <p:cNvPicPr>
                <a:picLocks noChangeAspect="true"/>
              </p:cNvPicPr>
              <p:nvPr/>
            </p:nvPicPr>
            <p:blipFill>
              <a:blip r:embed="rId3"/>
              <a:srcRect l="0" t="15123" r="0" b="15123"/>
              <a:stretch>
                <a:fillRect/>
              </a:stretch>
            </p:blipFill>
            <p:spPr>
              <a:xfrm flipH="false" flipV="false">
                <a:off x="0" y="0"/>
                <a:ext cx="4806965" cy="50232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DAGyOecYZy0</dc:identifier>
  <dcterms:modified xsi:type="dcterms:W3CDTF">2011-08-01T06:04:30Z</dcterms:modified>
  <cp:revision>1</cp:revision>
  <dc:title>Whis{key} - SLIDES</dc:title>
</cp:coreProperties>
</file>